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4" r:id="rId3"/>
    <p:sldId id="295" r:id="rId4"/>
    <p:sldId id="256" r:id="rId5"/>
    <p:sldId id="286" r:id="rId6"/>
    <p:sldId id="289" r:id="rId7"/>
    <p:sldId id="263" r:id="rId8"/>
    <p:sldId id="258" r:id="rId9"/>
    <p:sldId id="259" r:id="rId10"/>
    <p:sldId id="294" r:id="rId11"/>
    <p:sldId id="293" r:id="rId12"/>
    <p:sldId id="274" r:id="rId13"/>
    <p:sldId id="264" r:id="rId14"/>
    <p:sldId id="276" r:id="rId15"/>
    <p:sldId id="277" r:id="rId16"/>
    <p:sldId id="278" r:id="rId17"/>
    <p:sldId id="280" r:id="rId18"/>
    <p:sldId id="266" r:id="rId19"/>
    <p:sldId id="287" r:id="rId20"/>
    <p:sldId id="279" r:id="rId21"/>
    <p:sldId id="291" r:id="rId22"/>
    <p:sldId id="285" r:id="rId23"/>
    <p:sldId id="288" r:id="rId24"/>
    <p:sldId id="292" r:id="rId25"/>
    <p:sldId id="290" r:id="rId26"/>
    <p:sldId id="296" r:id="rId27"/>
    <p:sldId id="297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34C0-7E92-449D-A8C1-D986D547CFB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087B-C807-41F3-BC7B-DEE7D775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AF5A-12A0-4D90-98A1-4D83A5837D73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50E0-2493-4533-BF86-3B3A8B3EC80C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873-3ECC-4C3D-86BC-24FB5C669183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8897-DD71-4D46-B35C-6FB5A2EBB4FA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CCA3-FD02-400A-AF68-C9B665D947B7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195D-9205-43ED-9DF8-54500B18C46B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445-7A95-4F22-B4E5-434024064690}" type="datetime1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2A14-08E9-4429-B542-4D3D647CC3FC}" type="datetime1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38F7-D7CA-49B8-AD41-3446F4F719BF}" type="datetime1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00CE-2040-46C6-923A-329FCDD7DAFF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3ADC-0DD9-4ECE-9005-981A283E4C28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4D08-695B-4243-BF76-49E09FC1B36E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5E10-350C-47FD-8D25-DA92F436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Ginnovation.i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21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57" y="166221"/>
            <a:ext cx="2882615" cy="1482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6298" y="4678153"/>
            <a:ext cx="827181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"/>
                <a:cs typeface="B Titr" panose="00000700000000000000" pitchFamily="2" charset="-78"/>
              </a:rPr>
              <a:t>طرح شرکت شتابدهنده «...................»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"/>
                <a:cs typeface="B Titr" panose="00000700000000000000" pitchFamily="2" charset="-78"/>
              </a:rPr>
              <a:t>متقاضی استقرار و شتابدهی در مرکز نوآوری خلیج فارس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E2F34-D3E3-3CE2-3CCF-93A671776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31" y="1585609"/>
            <a:ext cx="1739601" cy="1739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5A9D4-E295-4496-A9BB-6E503A9F2165}"/>
              </a:ext>
            </a:extLst>
          </p:cNvPr>
          <p:cNvSpPr txBox="1"/>
          <p:nvPr/>
        </p:nvSpPr>
        <p:spPr>
          <a:xfrm>
            <a:off x="5858606" y="6380386"/>
            <a:ext cx="13805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"/>
                <a:cs typeface="B Titr" panose="00000700000000000000" pitchFamily="2" charset="-78"/>
              </a:rPr>
              <a:t>پاییز 1403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65" y="1786929"/>
            <a:ext cx="1828800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1295784" y="1767654"/>
            <a:ext cx="1521158" cy="2072537"/>
            <a:chOff x="0" y="0"/>
            <a:chExt cx="869950" cy="1370773"/>
          </a:xfrm>
        </p:grpSpPr>
        <p:pic>
          <p:nvPicPr>
            <p:cNvPr id="14" name="Picture 13" descr="امضا کنید: کارزار عدم پذیرش استعفای آقای مهندس دوست‌محمدی (مدیرکل محترم میراث  فرهنگی استان سمنان)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9950" cy="86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3450" y="919923"/>
              <a:ext cx="80010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1100" b="1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ranNastaliq" panose="02000503000000020003" pitchFamily="2" charset="0"/>
                </a:rPr>
                <a:t>استان بوشهر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63" y="3667360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334" y="1863639"/>
            <a:ext cx="11595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دوره پیش‌شتابدهی: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335430"/>
            <a:ext cx="9668401" cy="586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32683" y="477572"/>
            <a:ext cx="642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ساختار سرمایه‌گذاری و بسته‌ پیشنهادی برنامه‌ها در هر دوره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83152-DD65-4804-83A1-A83FD0424A6D}"/>
              </a:ext>
            </a:extLst>
          </p:cNvPr>
          <p:cNvSpPr txBox="1"/>
          <p:nvPr/>
        </p:nvSpPr>
        <p:spPr>
          <a:xfrm>
            <a:off x="0" y="1020662"/>
            <a:ext cx="1186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بسته پیشنهادی برنامه‌های خود را جهت سرمایه‌گذاری بر روی استارتاپ‌ها در بخش پیش شتابدهی بیان نمایید: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2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63" y="3667360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675" y="1761936"/>
            <a:ext cx="11595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دوره شتابدهی: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335430"/>
            <a:ext cx="9668401" cy="586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32683" y="477572"/>
            <a:ext cx="642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ساختار سرمایه‌گذاری و بسته‌ پیشنهادی برنامه‌ها در هر دوره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83152-DD65-4804-83A1-A83FD0424A6D}"/>
              </a:ext>
            </a:extLst>
          </p:cNvPr>
          <p:cNvSpPr txBox="1"/>
          <p:nvPr/>
        </p:nvSpPr>
        <p:spPr>
          <a:xfrm>
            <a:off x="0" y="1020662"/>
            <a:ext cx="1186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بسته پیشنهادی برنامه‌های خود را جهت سرمایه‌گذاری بر روی استارتاپ‌ها در بخش شتابدهی بیان نمایید: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902262" y="1021812"/>
            <a:ext cx="801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عناوین پیشنهادی کارگاه‌های آموزشی در دو بخش پیش‌شتابدهی و شتابدهی را ذکر نمایید: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80869"/>
              </p:ext>
            </p:extLst>
          </p:nvPr>
        </p:nvGraphicFramePr>
        <p:xfrm>
          <a:off x="391887" y="1525731"/>
          <a:ext cx="11302262" cy="4554419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2704415">
                  <a:extLst>
                    <a:ext uri="{9D8B030D-6E8A-4147-A177-3AD203B41FA5}">
                      <a16:colId xmlns:a16="http://schemas.microsoft.com/office/drawing/2014/main" val="2851912992"/>
                    </a:ext>
                  </a:extLst>
                </a:gridCol>
                <a:gridCol w="4830427">
                  <a:extLst>
                    <a:ext uri="{9D8B030D-6E8A-4147-A177-3AD203B41FA5}">
                      <a16:colId xmlns:a16="http://schemas.microsoft.com/office/drawing/2014/main" val="1783921900"/>
                    </a:ext>
                  </a:extLst>
                </a:gridCol>
                <a:gridCol w="3767420">
                  <a:extLst>
                    <a:ext uri="{9D8B030D-6E8A-4147-A177-3AD203B41FA5}">
                      <a16:colId xmlns:a16="http://schemas.microsoft.com/office/drawing/2014/main" val="1652957133"/>
                    </a:ext>
                  </a:extLst>
                </a:gridCol>
              </a:tblGrid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</a:rPr>
                        <a:t>ردیف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</a:rPr>
                        <a:t>عنوان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</a:rPr>
                        <a:t>ساعت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282734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702427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139282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835328"/>
                  </a:ext>
                </a:extLst>
              </a:tr>
              <a:tr h="4866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119793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741265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3145690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337635"/>
                  </a:ext>
                </a:extLst>
              </a:tr>
              <a:tr h="5084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862538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070851" y="385386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بسته شتابدهی (کارگاه‌های آموزشی)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56624" y="565196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دسترسی به شبکه‌ها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9306" y="1140840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جمله شرکای تجاری مهم این شتاب‌دهنده می­توان به موارد زیر اشاره نمود: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  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2- 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 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4-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5-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75847" y="541742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دسترسی به شبکه‌ها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2586" y="409787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دسترسی به شبکه‌ها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0674" y="4329827"/>
            <a:ext cx="774463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شتاب‌دهنده قبلا با سایر پارک‌های علم و فناوری و یا دانشگاه‌های دیگر همکاری نموده است: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  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2- 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</a:t>
            </a:r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endParaRPr lang="fa-IR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8508" y="1896229"/>
            <a:ext cx="9655236" cy="37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3566" y="1198140"/>
            <a:ext cx="211147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buSzPts val="1400"/>
            </a:pPr>
            <a:r>
              <a:rPr lang="fa-I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شبکه مربیان/ منتورها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868859" y="397734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دسترسی به شبکه‌ها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0401" y="1691660"/>
            <a:ext cx="6104939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4280" y="1159727"/>
            <a:ext cx="195598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buSzPts val="1400"/>
            </a:pPr>
            <a:r>
              <a:rPr lang="fa-I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شبکه سرمایه‌گذاران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25972" y="4402858"/>
            <a:ext cx="124264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buSzPts val="1400"/>
            </a:pPr>
            <a:r>
              <a:rPr lang="fa-I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شبکه توزیع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43156" y="3078035"/>
            <a:ext cx="110318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buSzPts val="1400"/>
            </a:pPr>
            <a:r>
              <a:rPr lang="fa-I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شبکه بازار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0217" y="3652343"/>
            <a:ext cx="5721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8477" y="4932840"/>
            <a:ext cx="580129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868859" y="397734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دسترسی به شبکه‌ها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72" name="Flowchart: Process 71"/>
          <p:cNvSpPr/>
          <p:nvPr/>
        </p:nvSpPr>
        <p:spPr>
          <a:xfrm>
            <a:off x="450166" y="1619794"/>
            <a:ext cx="10638983" cy="4337384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spcAft>
                <a:spcPts val="1200"/>
              </a:spcAft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سناریوهای خروج استارتاپ‌ها از شتابدهنده و برنامه‌های پسا خروج:</a:t>
            </a:r>
          </a:p>
          <a:p>
            <a:pPr lvl="1" algn="just" rtl="1">
              <a:spcAft>
                <a:spcPts val="1200"/>
              </a:spcAft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1- 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 algn="just" rtl="1">
              <a:spcAft>
                <a:spcPts val="1200"/>
              </a:spcAft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2- </a:t>
            </a:r>
          </a:p>
          <a:p>
            <a:pPr lvl="1" algn="just" rtl="1">
              <a:spcAft>
                <a:spcPts val="1200"/>
              </a:spcAft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3-</a:t>
            </a:r>
          </a:p>
          <a:p>
            <a:pPr lvl="1" algn="just" rtl="1">
              <a:spcAft>
                <a:spcPts val="1200"/>
              </a:spcAft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.......</a:t>
            </a:r>
          </a:p>
          <a:p>
            <a:pPr lvl="1" algn="just" rtl="1">
              <a:spcAft>
                <a:spcPts val="1200"/>
              </a:spcAft>
            </a:pP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 algn="just" rtl="1">
              <a:spcAft>
                <a:spcPts val="1200"/>
              </a:spcAft>
            </a:pP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 algn="just" rtl="1">
              <a:spcAft>
                <a:spcPts val="1200"/>
              </a:spcAft>
            </a:pP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 algn="just" rtl="1">
              <a:spcAft>
                <a:spcPts val="1200"/>
              </a:spcAft>
            </a:pP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4697" y="385386"/>
            <a:ext cx="4523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برنامه‌های خروج و پسا-خروج استارتاپ‌ها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136D9-5B9C-4541-8169-5BF5B63C8E68}"/>
              </a:ext>
            </a:extLst>
          </p:cNvPr>
          <p:cNvSpPr/>
          <p:nvPr/>
        </p:nvSpPr>
        <p:spPr>
          <a:xfrm>
            <a:off x="7550065" y="971254"/>
            <a:ext cx="414408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1200"/>
              </a:spcAft>
            </a:pPr>
            <a:r>
              <a:rPr lang="fa-IR" sz="20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زمان بندی و شاخص‌های کلیدی را ذکر نمایید: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8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graphicFrame>
        <p:nvGraphicFramePr>
          <p:cNvPr id="45" name="Content Placeholder 17">
            <a:extLst>
              <a:ext uri="{FF2B5EF4-FFF2-40B4-BE49-F238E27FC236}">
                <a16:creationId xmlns:a16="http://schemas.microsoft.com/office/drawing/2014/main" id="{8DA69670-B697-447D-A9C2-713B927F5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80016"/>
              </p:ext>
            </p:extLst>
          </p:nvPr>
        </p:nvGraphicFramePr>
        <p:xfrm>
          <a:off x="379829" y="1017350"/>
          <a:ext cx="11623810" cy="509867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930526">
                  <a:extLst>
                    <a:ext uri="{9D8B030D-6E8A-4147-A177-3AD203B41FA5}">
                      <a16:colId xmlns:a16="http://schemas.microsoft.com/office/drawing/2014/main" val="2582316647"/>
                    </a:ext>
                  </a:extLst>
                </a:gridCol>
                <a:gridCol w="2564428">
                  <a:extLst>
                    <a:ext uri="{9D8B030D-6E8A-4147-A177-3AD203B41FA5}">
                      <a16:colId xmlns:a16="http://schemas.microsoft.com/office/drawing/2014/main" val="3940547999"/>
                    </a:ext>
                  </a:extLst>
                </a:gridCol>
                <a:gridCol w="2564428">
                  <a:extLst>
                    <a:ext uri="{9D8B030D-6E8A-4147-A177-3AD203B41FA5}">
                      <a16:colId xmlns:a16="http://schemas.microsoft.com/office/drawing/2014/main" val="809122173"/>
                    </a:ext>
                  </a:extLst>
                </a:gridCol>
                <a:gridCol w="2564428">
                  <a:extLst>
                    <a:ext uri="{9D8B030D-6E8A-4147-A177-3AD203B41FA5}">
                      <a16:colId xmlns:a16="http://schemas.microsoft.com/office/drawing/2014/main" val="1620424057"/>
                    </a:ext>
                  </a:extLst>
                </a:gridCol>
              </a:tblGrid>
              <a:tr h="12420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مرحله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 اول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 دوم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 سوم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519062"/>
                  </a:ext>
                </a:extLst>
              </a:tr>
              <a:tr h="13726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پیش‌شتابدهی</a:t>
                      </a:r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(تعداد تیم‌های استارتاپی)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8857454"/>
                  </a:ext>
                </a:extLst>
              </a:tr>
              <a:tr h="12420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شتابدهی</a:t>
                      </a:r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(تعداد تیم‌های استارتاپی)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350949"/>
                  </a:ext>
                </a:extLst>
              </a:tr>
              <a:tr h="12420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خروج</a:t>
                      </a:r>
                      <a:r>
                        <a:rPr lang="fa-IR" sz="24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(تعداد تیم‌های استارتاپی)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04629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9" y="207981"/>
            <a:ext cx="10993116" cy="58627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565409" y="207981"/>
            <a:ext cx="1012874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3 ساله ورود و خروج تیم‌های استارتاپی در شتابدهنده مستقر در مرکز نوآوری خلیج فارس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6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graphicFrame>
        <p:nvGraphicFramePr>
          <p:cNvPr id="39" name="Content Placeholder 7">
            <a:extLst>
              <a:ext uri="{FF2B5EF4-FFF2-40B4-BE49-F238E27FC236}">
                <a16:creationId xmlns:a16="http://schemas.microsoft.com/office/drawing/2014/main" id="{0F277717-FDD5-4AFF-9CE7-F57D0A659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02718"/>
              </p:ext>
            </p:extLst>
          </p:nvPr>
        </p:nvGraphicFramePr>
        <p:xfrm>
          <a:off x="464234" y="1115468"/>
          <a:ext cx="11229915" cy="4892940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2540100">
                  <a:extLst>
                    <a:ext uri="{9D8B030D-6E8A-4147-A177-3AD203B41FA5}">
                      <a16:colId xmlns:a16="http://schemas.microsoft.com/office/drawing/2014/main" val="3535018189"/>
                    </a:ext>
                  </a:extLst>
                </a:gridCol>
                <a:gridCol w="2896605">
                  <a:extLst>
                    <a:ext uri="{9D8B030D-6E8A-4147-A177-3AD203B41FA5}">
                      <a16:colId xmlns:a16="http://schemas.microsoft.com/office/drawing/2014/main" val="3618458271"/>
                    </a:ext>
                  </a:extLst>
                </a:gridCol>
                <a:gridCol w="2896605">
                  <a:extLst>
                    <a:ext uri="{9D8B030D-6E8A-4147-A177-3AD203B41FA5}">
                      <a16:colId xmlns:a16="http://schemas.microsoft.com/office/drawing/2014/main" val="1542672070"/>
                    </a:ext>
                  </a:extLst>
                </a:gridCol>
                <a:gridCol w="2896605">
                  <a:extLst>
                    <a:ext uri="{9D8B030D-6E8A-4147-A177-3AD203B41FA5}">
                      <a16:colId xmlns:a16="http://schemas.microsoft.com/office/drawing/2014/main" val="1499810592"/>
                    </a:ext>
                  </a:extLst>
                </a:gridCol>
              </a:tblGrid>
              <a:tr h="102761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هزینه ها (تومان)‌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اول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دوم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سوم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extLst>
                  <a:ext uri="{0D108BD9-81ED-4DB2-BD59-A6C34878D82A}">
                    <a16:rowId xmlns:a16="http://schemas.microsoft.com/office/drawing/2014/main" val="2405169756"/>
                  </a:ext>
                </a:extLst>
              </a:tr>
              <a:tr h="257688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(برای هر سرفصل هزینه سطر جداگانه باز گردد)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extLst>
                  <a:ext uri="{0D108BD9-81ED-4DB2-BD59-A6C34878D82A}">
                    <a16:rowId xmlns:a16="http://schemas.microsoft.com/office/drawing/2014/main" val="1269510543"/>
                  </a:ext>
                </a:extLst>
              </a:tr>
              <a:tr h="12884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مجموع هزینه ها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1166" marR="11166" marT="11166" marB="0" anchor="ctr"/>
                </a:tc>
                <a:extLst>
                  <a:ext uri="{0D108BD9-81ED-4DB2-BD59-A6C34878D82A}">
                    <a16:rowId xmlns:a16="http://schemas.microsoft.com/office/drawing/2014/main" val="3919053639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7539" y="385158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هزینه‌های 3 ساله شتابدهنده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4356" y="417965"/>
            <a:ext cx="462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جریان‌ها و مدل‌های درآمدی شتابدهنده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369" y="1086898"/>
            <a:ext cx="771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منابع کسب درآمد و مدل‎های رسیدن به درآمد شتابدهنده را بیان نمایید: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4171" y="1827062"/>
            <a:ext cx="7270214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93" y="4524716"/>
            <a:ext cx="2218949" cy="46994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584260" y="181643"/>
            <a:ext cx="10317107" cy="94077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chemeClr val="tx1"/>
                </a:solidFill>
                <a:latin typeface="IRANSans"/>
                <a:cs typeface="B Titr" panose="00000700000000000000" pitchFamily="2" charset="-78"/>
              </a:rPr>
              <a:t>نام شرکت شتابدهنده متقاضی و مجوزها و ...</a:t>
            </a:r>
            <a:endParaRPr lang="en-US" sz="3600" b="1" dirty="0">
              <a:solidFill>
                <a:schemeClr val="tx1"/>
              </a:solidFill>
              <a:latin typeface="IRANSans"/>
              <a:cs typeface="B Titr" panose="00000700000000000000" pitchFamily="2" charset="-78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335" y="5919775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8F029-EABD-4157-9565-D6DDF7A2A05F}"/>
              </a:ext>
            </a:extLst>
          </p:cNvPr>
          <p:cNvSpPr txBox="1"/>
          <p:nvPr/>
        </p:nvSpPr>
        <p:spPr>
          <a:xfrm>
            <a:off x="2433711" y="1304063"/>
            <a:ext cx="946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هر آنچه شما را در یک نگاه بهتر معرفی می‎‌نماید در این اسلاید به شکل مختصر قرار دهید: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FC3D7D-D8AF-4302-B569-7D65EEA5B06D}"/>
              </a:ext>
            </a:extLst>
          </p:cNvPr>
          <p:cNvSpPr/>
          <p:nvPr/>
        </p:nvSpPr>
        <p:spPr>
          <a:xfrm>
            <a:off x="323557" y="1924028"/>
            <a:ext cx="11234710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graphicFrame>
        <p:nvGraphicFramePr>
          <p:cNvPr id="39" name="Content Placeholder 10">
            <a:extLst>
              <a:ext uri="{FF2B5EF4-FFF2-40B4-BE49-F238E27FC236}">
                <a16:creationId xmlns:a16="http://schemas.microsoft.com/office/drawing/2014/main" id="{AB326CFE-2731-4A08-A9B8-CAFFE2691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20280"/>
              </p:ext>
            </p:extLst>
          </p:nvPr>
        </p:nvGraphicFramePr>
        <p:xfrm>
          <a:off x="295421" y="1120900"/>
          <a:ext cx="11398728" cy="4941316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404661">
                  <a:extLst>
                    <a:ext uri="{9D8B030D-6E8A-4147-A177-3AD203B41FA5}">
                      <a16:colId xmlns:a16="http://schemas.microsoft.com/office/drawing/2014/main" val="603290316"/>
                    </a:ext>
                  </a:extLst>
                </a:gridCol>
                <a:gridCol w="2527944">
                  <a:extLst>
                    <a:ext uri="{9D8B030D-6E8A-4147-A177-3AD203B41FA5}">
                      <a16:colId xmlns:a16="http://schemas.microsoft.com/office/drawing/2014/main" val="754438109"/>
                    </a:ext>
                  </a:extLst>
                </a:gridCol>
                <a:gridCol w="2718446">
                  <a:extLst>
                    <a:ext uri="{9D8B030D-6E8A-4147-A177-3AD203B41FA5}">
                      <a16:colId xmlns:a16="http://schemas.microsoft.com/office/drawing/2014/main" val="4067800291"/>
                    </a:ext>
                  </a:extLst>
                </a:gridCol>
                <a:gridCol w="2747677">
                  <a:extLst>
                    <a:ext uri="{9D8B030D-6E8A-4147-A177-3AD203B41FA5}">
                      <a16:colId xmlns:a16="http://schemas.microsoft.com/office/drawing/2014/main" val="1088516370"/>
                    </a:ext>
                  </a:extLst>
                </a:gridCol>
              </a:tblGrid>
              <a:tr h="122860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Titr" panose="00000700000000000000" pitchFamily="2" charset="-78"/>
                        </a:rPr>
                        <a:t>جریان‌های درآمدی</a:t>
                      </a: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اول</a:t>
                      </a:r>
                    </a:p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(میلیون ریال)</a:t>
                      </a: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دوم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(میلیون ریال)</a:t>
                      </a: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سوم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(میلیون ریال)</a:t>
                      </a:r>
                    </a:p>
                  </a:txBody>
                  <a:tcPr marL="12161" marR="12161" marT="12161" marB="0" anchor="ctr"/>
                </a:tc>
                <a:extLst>
                  <a:ext uri="{0D108BD9-81ED-4DB2-BD59-A6C34878D82A}">
                    <a16:rowId xmlns:a16="http://schemas.microsoft.com/office/drawing/2014/main" val="456406337"/>
                  </a:ext>
                </a:extLst>
              </a:tr>
              <a:tr h="37127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(برای هر سرفصل</a:t>
                      </a:r>
                      <a:r>
                        <a:rPr lang="fa-IR" sz="2000" b="1" u="none" strike="noStrike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درآمد یا جریان درآمدی سطر جداگانه باز گردد)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2161" marR="12161" marT="12161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12161" marR="12161" marT="12161" marB="0" anchor="ctr"/>
                </a:tc>
                <a:extLst>
                  <a:ext uri="{0D108BD9-81ED-4DB2-BD59-A6C34878D82A}">
                    <a16:rowId xmlns:a16="http://schemas.microsoft.com/office/drawing/2014/main" val="322370744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0611" y="337841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درآمدهای 3 ساله شتابدهنده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74" y="335430"/>
            <a:ext cx="9327075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8667" y="397734"/>
            <a:ext cx="7513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ترکیب سرمایه گذاران شتابدهنده و رویکردهای تامین مالی استارتاپ‌ها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0401" y="1691660"/>
            <a:ext cx="6104939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7174" y="384814"/>
            <a:ext cx="401904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تیم‌های جذب شده (در صورت وجود)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08758" y="2320179"/>
            <a:ext cx="135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B Nazanin" panose="00000400000000000000" pitchFamily="2" charset="-78"/>
              </a:rPr>
              <a:t>لوگوی استارتاپ 1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9759" y="3951260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نام استارتاپ 1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0989" y="3966379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نام استارتاپ 2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345" y="396138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نام استارتاپ 3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5414" y="4719320"/>
            <a:ext cx="2472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عنوان ایده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346" y="4719320"/>
            <a:ext cx="290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عنوان ایده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2229" y="4719320"/>
            <a:ext cx="2766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عنوان ایده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7965" y="2188520"/>
            <a:ext cx="135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B Nazanin" panose="00000400000000000000" pitchFamily="2" charset="-78"/>
              </a:rPr>
              <a:t>لوگوی استارتاپ 2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7172" y="2133801"/>
            <a:ext cx="135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B Nazanin" panose="00000400000000000000" pitchFamily="2" charset="-78"/>
              </a:rPr>
              <a:t>لوگوی استارتاپ 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9759" y="3941131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نام استارتاپ 1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64171" y="1827062"/>
            <a:ext cx="7270214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44643" y="268855"/>
            <a:ext cx="38372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حوزه تخصصی شتابدهنده</a:t>
            </a:r>
            <a:r>
              <a:rPr lang="fa-I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335430"/>
            <a:ext cx="9183178" cy="58627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850433" y="363453"/>
            <a:ext cx="8531503" cy="4875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 همکاری و تعامل شتابدهنده با زیست‌بوم کارآفرینی و نوآوری استان بوشهر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335428"/>
            <a:ext cx="9555859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9129" y="397734"/>
            <a:ext cx="7693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امکانات مورد نیاز شتاب‌دهنده و انتظارات آن از مرکز نوآوری خلیج فارس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0401" y="1691660"/>
            <a:ext cx="6104939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5430"/>
            <a:ext cx="6486525" cy="5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8001" y="384814"/>
            <a:ext cx="527740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مدیریت عملکرد کسب و کاری شرکت شتابدهنده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AF3BD-FD1A-4169-80FF-D3BDDF698E81}"/>
              </a:ext>
            </a:extLst>
          </p:cNvPr>
          <p:cNvSpPr/>
          <p:nvPr/>
        </p:nvSpPr>
        <p:spPr>
          <a:xfrm>
            <a:off x="1459524" y="2179584"/>
            <a:ext cx="9112850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7AD24-588A-4228-837A-61C104F32767}"/>
              </a:ext>
            </a:extLst>
          </p:cNvPr>
          <p:cNvSpPr txBox="1"/>
          <p:nvPr/>
        </p:nvSpPr>
        <p:spPr>
          <a:xfrm>
            <a:off x="0" y="1020662"/>
            <a:ext cx="1186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شاخص‌های کلیدی عملکرد پیشنهادی شرکت شتابدهنده خودتان را جهت ارزیابی‌های دوره‌ای آتی بیان نمایید: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4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335428"/>
            <a:ext cx="9555859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3604" y="426756"/>
            <a:ext cx="9038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معرفی مشخصات ثبتی شرکت و نماینده قانونی متقاضی استقرار به عنوان شتابدهنده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 مدیرعامل شرکت: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تلفن تماس: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نماینده متقاضی در جلسه دفاعیه:</a:t>
            </a:r>
          </a:p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(نامه معرفی نمایندگی از طرف شرکت به پیوست ارسال شود)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تلفن تماس: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مشخصات ثبتی شرکت را اینجا ذکر کنید</a:t>
            </a:r>
          </a:p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(اساسنامه و آخرین آگهی تغییرات شرکت بپیوست ارسال نمایید)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شماره ثبت: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شناسه ملی: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کد اقتصادی: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نشانی: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تلفن: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وب سایت: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پست الکترونیکی: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B9BBC-6D29-F7D8-B13C-595452A1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E6C2DB81-4937-267A-5955-E21D34302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DE3A9B-E9CB-37D7-94F2-BB1141882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335428"/>
            <a:ext cx="9555859" cy="58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FE709A-EB8F-EF52-65B1-BF6E2DAF1A08}"/>
              </a:ext>
            </a:extLst>
          </p:cNvPr>
          <p:cNvSpPr/>
          <p:nvPr/>
        </p:nvSpPr>
        <p:spPr>
          <a:xfrm>
            <a:off x="9342820" y="397734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تماس با ما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D7A2E8-D37B-D159-692D-8093A03135F4}"/>
              </a:ext>
            </a:extLst>
          </p:cNvPr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CCAC696-9D2D-B930-F66B-FEFA1253B201}"/>
              </a:ext>
            </a:extLst>
          </p:cNvPr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2B94A-B91B-892C-BD5B-898279A85C75}"/>
              </a:ext>
            </a:extLst>
          </p:cNvPr>
          <p:cNvSpPr/>
          <p:nvPr/>
        </p:nvSpPr>
        <p:spPr>
          <a:xfrm>
            <a:off x="3250195" y="1691659"/>
            <a:ext cx="787514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پس از تکمیل موارد خواسته شده، فایل را به آدرس ایمیل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  <a:hlinkClick r:id="rId4"/>
              </a:rPr>
              <a:t>info@PGinnovation.ir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ارسال نمایید.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تلفن تماس: 09173772018 و 07733662572 و 07733662573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آدرس: بوشهر، لیان غربی، بافت تاریخی</a:t>
            </a:r>
            <a:r>
              <a:rPr lang="fa-IR" sz="200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محله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کوتی، عمارت نوذری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14582-AF71-7410-F8E0-9ED20665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7" y="335428"/>
            <a:ext cx="9541791" cy="5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1953" y="411683"/>
            <a:ext cx="9133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دارایی‌ها و امکانات موجود و در اختیار  و تملک شتابدهنده و گردش مالی سالیانه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0401" y="1691660"/>
            <a:ext cx="6104939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588010" marR="0" indent="-342900" algn="just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28672" y="1079588"/>
            <a:ext cx="634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سوابق و تجربیات تخصصی مرتبط شتابدهنده را ذکر نمایید: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64171" y="1827062"/>
            <a:ext cx="7270214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44643" y="268855"/>
            <a:ext cx="38372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حوزه تخصصی شتابدهنده</a:t>
            </a:r>
            <a:r>
              <a:rPr lang="fa-I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252507" y="384814"/>
            <a:ext cx="3448380" cy="4875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حوزه های تخصصی شتابدهنده</a:t>
            </a:r>
            <a:r>
              <a:rPr lang="fa-I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64171" y="1827062"/>
            <a:ext cx="7270214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44643" y="268855"/>
            <a:ext cx="38372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حوزه تخصصی شتابدهنده</a:t>
            </a:r>
            <a:r>
              <a:rPr lang="fa-I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9" y="233672"/>
            <a:ext cx="11516697" cy="74411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81686" y="332148"/>
            <a:ext cx="1057049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تناسب حوزه تخصصی شتابدهنده  با حوزه های کاری مرکز نوآوری خلیج فارس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A59F0-6A63-42DB-82BB-B58F4C8CF56B}"/>
              </a:ext>
            </a:extLst>
          </p:cNvPr>
          <p:cNvSpPr txBox="1"/>
          <p:nvPr/>
        </p:nvSpPr>
        <p:spPr>
          <a:xfrm>
            <a:off x="246743" y="996065"/>
            <a:ext cx="1170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حوزه کاری و ماموریت اصلی مرکز نوآوری خلیج فارس در ذیل صنایع خلاق و هویت ساز با اولویت گردشگری، میراث فرهنگی و صنایع دستی تعریف می‌گردد، میزان تناسب فعالیت‌های گذشته خود را با این حوزه بیان نمایید: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64171" y="1827062"/>
            <a:ext cx="7270214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44643" y="268855"/>
            <a:ext cx="38372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حوزه تخصصی شتابدهنده</a:t>
            </a:r>
            <a:r>
              <a:rPr lang="fa-I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335430"/>
            <a:ext cx="10813366" cy="58627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234212" y="320058"/>
            <a:ext cx="9448420" cy="4875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برنامه‌های کلی ترویجی و کارگاه های آموزشی و توانمندسازی در مرکز نوآوری خلیج فارس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423" y="1619794"/>
            <a:ext cx="9252211" cy="426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834922" y="357959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رویدادهای ترویجی کارآفرینی و نوآوری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9524" y="2179584"/>
            <a:ext cx="9112850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166" y="1132971"/>
            <a:ext cx="11243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اولویت‌های جذب تیم‌های استارتاپی را از منظر ایده و سایر شاخص‌های مرتبط با استدلال بیان نمایید: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7237" y="385386"/>
            <a:ext cx="4160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اولویت‌های جذب تیم‌های استارتاپی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9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3961384"/>
            <a:ext cx="2218949" cy="5760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17424" y="3941131"/>
            <a:ext cx="35372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RAN Sans" panose="020B0400000000000000" pitchFamily="34" charset="-78"/>
              </a:rPr>
              <a:t>برنامه خروج و پسا-خروج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IRAN Sans" panose="020B0400000000000000" pitchFamily="34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5977" cy="1619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3512" y="1814272"/>
            <a:ext cx="511304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1" y="335430"/>
            <a:ext cx="5434908" cy="5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9405" y="384814"/>
            <a:ext cx="29145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فرآیند انتخاب استارتاپ‌ها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67074" y="6428381"/>
            <a:ext cx="9327075" cy="1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121" y="1114702"/>
            <a:ext cx="1127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گام به گام فرایند انتخاب استارتاپ‌ها خصوصا معیارهای پذیرش تیم‌های استارتاپی را با استدلال بیان نمایید: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928164"/>
            <a:ext cx="2701255" cy="83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لوگوی شتابدهنده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5E10-350C-47FD-8D25-DA92F4363A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968</Words>
  <Application>Microsoft Office PowerPoint</Application>
  <PresentationFormat>Widescreen</PresentationFormat>
  <Paragraphs>308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 Nazanin</vt:lpstr>
      <vt:lpstr>B Titr</vt:lpstr>
      <vt:lpstr>Calibri</vt:lpstr>
      <vt:lpstr>Calibri Light</vt:lpstr>
      <vt:lpstr>Courier New</vt:lpstr>
      <vt:lpstr>IRANSans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Zarif Bin</cp:lastModifiedBy>
  <cp:revision>122</cp:revision>
  <cp:lastPrinted>2024-10-29T07:40:12Z</cp:lastPrinted>
  <dcterms:created xsi:type="dcterms:W3CDTF">2020-07-11T03:42:49Z</dcterms:created>
  <dcterms:modified xsi:type="dcterms:W3CDTF">2024-11-02T17:44:12Z</dcterms:modified>
</cp:coreProperties>
</file>